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77" r:id="rId3"/>
    <p:sldId id="378" r:id="rId4"/>
    <p:sldId id="380" r:id="rId5"/>
    <p:sldId id="385" r:id="rId6"/>
    <p:sldId id="381" r:id="rId7"/>
    <p:sldId id="382" r:id="rId8"/>
    <p:sldId id="383" r:id="rId9"/>
    <p:sldId id="384" r:id="rId10"/>
    <p:sldId id="368" r:id="rId11"/>
    <p:sldId id="375" r:id="rId12"/>
    <p:sldId id="369" r:id="rId13"/>
    <p:sldId id="370" r:id="rId14"/>
    <p:sldId id="372" r:id="rId15"/>
    <p:sldId id="371" r:id="rId16"/>
    <p:sldId id="373" r:id="rId17"/>
    <p:sldId id="376" r:id="rId18"/>
    <p:sldId id="330" r:id="rId19"/>
    <p:sldId id="358" r:id="rId20"/>
    <p:sldId id="356" r:id="rId21"/>
    <p:sldId id="357" r:id="rId22"/>
    <p:sldId id="359" r:id="rId23"/>
    <p:sldId id="365" r:id="rId24"/>
    <p:sldId id="367" r:id="rId25"/>
    <p:sldId id="360" r:id="rId26"/>
    <p:sldId id="361" r:id="rId27"/>
    <p:sldId id="362" r:id="rId28"/>
    <p:sldId id="366" r:id="rId29"/>
    <p:sldId id="363" r:id="rId30"/>
    <p:sldId id="364" r:id="rId31"/>
    <p:sldId id="339" r:id="rId32"/>
    <p:sldId id="331" r:id="rId33"/>
    <p:sldId id="333" r:id="rId34"/>
    <p:sldId id="337" r:id="rId35"/>
    <p:sldId id="338" r:id="rId36"/>
    <p:sldId id="336" r:id="rId37"/>
    <p:sldId id="334" r:id="rId38"/>
    <p:sldId id="335" r:id="rId39"/>
    <p:sldId id="355" r:id="rId40"/>
    <p:sldId id="354" r:id="rId41"/>
    <p:sldId id="340" r:id="rId42"/>
    <p:sldId id="350" r:id="rId43"/>
    <p:sldId id="342" r:id="rId44"/>
    <p:sldId id="343" r:id="rId45"/>
    <p:sldId id="349" r:id="rId46"/>
    <p:sldId id="344" r:id="rId47"/>
    <p:sldId id="353" r:id="rId48"/>
    <p:sldId id="345" r:id="rId49"/>
    <p:sldId id="346" r:id="rId50"/>
    <p:sldId id="347" r:id="rId51"/>
    <p:sldId id="348" r:id="rId52"/>
    <p:sldId id="332" r:id="rId53"/>
    <p:sldId id="341" r:id="rId54"/>
    <p:sldId id="320" r:id="rId55"/>
    <p:sldId id="321" r:id="rId56"/>
    <p:sldId id="326" r:id="rId57"/>
    <p:sldId id="329" r:id="rId58"/>
    <p:sldId id="318" r:id="rId59"/>
    <p:sldId id="327" r:id="rId60"/>
    <p:sldId id="328" r:id="rId61"/>
    <p:sldId id="310" r:id="rId62"/>
    <p:sldId id="311" r:id="rId63"/>
    <p:sldId id="315" r:id="rId64"/>
    <p:sldId id="293" r:id="rId65"/>
    <p:sldId id="316" r:id="rId66"/>
    <p:sldId id="313" r:id="rId67"/>
    <p:sldId id="312" r:id="rId68"/>
    <p:sldId id="317" r:id="rId69"/>
    <p:sldId id="319" r:id="rId70"/>
    <p:sldId id="287" r:id="rId71"/>
    <p:sldId id="308" r:id="rId72"/>
    <p:sldId id="302" r:id="rId73"/>
    <p:sldId id="303" r:id="rId74"/>
    <p:sldId id="307" r:id="rId75"/>
    <p:sldId id="309" r:id="rId76"/>
    <p:sldId id="304" r:id="rId77"/>
    <p:sldId id="305" r:id="rId78"/>
    <p:sldId id="306" r:id="rId79"/>
    <p:sldId id="301" r:id="rId80"/>
    <p:sldId id="297" r:id="rId81"/>
    <p:sldId id="286" r:id="rId82"/>
    <p:sldId id="299" r:id="rId83"/>
    <p:sldId id="298" r:id="rId84"/>
    <p:sldId id="294" r:id="rId85"/>
    <p:sldId id="295" r:id="rId86"/>
    <p:sldId id="296" r:id="rId87"/>
    <p:sldId id="300" r:id="rId88"/>
    <p:sldId id="288" r:id="rId89"/>
    <p:sldId id="270" r:id="rId90"/>
    <p:sldId id="283" r:id="rId91"/>
    <p:sldId id="271" r:id="rId92"/>
    <p:sldId id="291" r:id="rId93"/>
    <p:sldId id="292" r:id="rId94"/>
    <p:sldId id="322" r:id="rId95"/>
    <p:sldId id="272" r:id="rId96"/>
    <p:sldId id="273" r:id="rId97"/>
    <p:sldId id="274" r:id="rId98"/>
    <p:sldId id="279" r:id="rId99"/>
    <p:sldId id="289" r:id="rId100"/>
    <p:sldId id="284" r:id="rId101"/>
    <p:sldId id="280" r:id="rId102"/>
    <p:sldId id="323" r:id="rId103"/>
    <p:sldId id="285" r:id="rId104"/>
    <p:sldId id="281" r:id="rId105"/>
    <p:sldId id="324" r:id="rId106"/>
    <p:sldId id="325" r:id="rId107"/>
    <p:sldId id="282" r:id="rId10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10" id="{BB508F99-DAB0-0B44-9BB9-E9FBFB9BCF6F}">
          <p14:sldIdLst>
            <p14:sldId id="377"/>
            <p14:sldId id="378"/>
            <p14:sldId id="380"/>
            <p14:sldId id="385"/>
            <p14:sldId id="381"/>
            <p14:sldId id="382"/>
            <p14:sldId id="383"/>
            <p14:sldId id="384"/>
          </p14:sldIdLst>
        </p14:section>
        <p14:section name="ex09" id="{E0532852-B5F0-3F40-B274-96DED8406267}">
          <p14:sldIdLst>
            <p14:sldId id="368"/>
            <p14:sldId id="375"/>
            <p14:sldId id="369"/>
            <p14:sldId id="370"/>
            <p14:sldId id="372"/>
            <p14:sldId id="371"/>
            <p14:sldId id="373"/>
            <p14:sldId id="37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0" autoAdjust="0"/>
    <p:restoredTop sz="94599" autoAdjust="0"/>
  </p:normalViewPr>
  <p:slideViewPr>
    <p:cSldViewPr>
      <p:cViewPr varScale="1">
        <p:scale>
          <a:sx n="160" d="100"/>
          <a:sy n="160" d="100"/>
        </p:scale>
        <p:origin x="1064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12/5/22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6466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Smaller HW – 15 points, 15/11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57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ADA-5A1A-1360-7699-6187D07E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F899-2589-1F6B-74B5-AD0708B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class used for traversing and accessing containers (vector, map, …)</a:t>
            </a:r>
          </a:p>
          <a:p>
            <a:r>
              <a:rPr lang="en-CZ" dirty="0"/>
              <a:t>Act like pointers</a:t>
            </a:r>
          </a:p>
          <a:p>
            <a:pPr lvl="1"/>
            <a:r>
              <a:rPr lang="en-GB" dirty="0"/>
              <a:t>Holds a position and p</a:t>
            </a:r>
            <a:r>
              <a:rPr lang="en-CZ" dirty="0"/>
              <a:t>oints to an object inside the container</a:t>
            </a:r>
          </a:p>
          <a:p>
            <a:r>
              <a:rPr lang="en-CZ" dirty="0"/>
              <a:t>Different types of iterators (input, forward, bidirection, random, …)</a:t>
            </a:r>
          </a:p>
          <a:p>
            <a:pPr lvl="1"/>
            <a:r>
              <a:rPr lang="en-CZ" dirty="0"/>
              <a:t>Iterators on containers supports at least: *, ++, !=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CZ" dirty="0">
                <a:latin typeface="+mj-lt"/>
              </a:rPr>
              <a:t>egin()</a:t>
            </a:r>
            <a:r>
              <a:rPr lang="en-CZ" dirty="0"/>
              <a:t> – returns an iterator to the first element</a:t>
            </a:r>
          </a:p>
          <a:p>
            <a:r>
              <a:rPr lang="en-CZ" dirty="0">
                <a:latin typeface="+mj-lt"/>
              </a:rPr>
              <a:t>end()</a:t>
            </a:r>
            <a:r>
              <a:rPr lang="en-CZ" dirty="0"/>
              <a:t> - returns an iterator pointing past the last element</a:t>
            </a:r>
          </a:p>
          <a:p>
            <a:pPr lvl="1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009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1F25-573C-6134-1579-4F456505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2177-42D8-44C7-D49B-38FF4514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An unnamed function object (”in-place function”)</a:t>
            </a:r>
          </a:p>
          <a:p>
            <a:r>
              <a:rPr lang="en-CZ" dirty="0">
                <a:latin typeface="+mj-lt"/>
              </a:rPr>
              <a:t>[capture](par1, par2, …) { /* function body */ };</a:t>
            </a:r>
          </a:p>
          <a:p>
            <a:pPr lvl="1"/>
            <a:r>
              <a:rPr lang="en-CZ" dirty="0">
                <a:latin typeface="+mj-lt"/>
              </a:rPr>
              <a:t>capture</a:t>
            </a:r>
            <a:r>
              <a:rPr lang="en-CZ" dirty="0"/>
              <a:t>: things passed from outside function</a:t>
            </a:r>
          </a:p>
          <a:p>
            <a:pPr lvl="2"/>
            <a:r>
              <a:rPr lang="en-GB" dirty="0"/>
              <a:t>P</a:t>
            </a:r>
            <a:r>
              <a:rPr lang="en-CZ" dirty="0"/>
              <a:t>assing by reference (&amp;), otherwise by copy</a:t>
            </a:r>
          </a:p>
          <a:p>
            <a:pPr lvl="1"/>
            <a:r>
              <a:rPr lang="en-CZ" dirty="0"/>
              <a:t>Can define a new variable</a:t>
            </a:r>
          </a:p>
          <a:p>
            <a:r>
              <a:rPr lang="en-CZ" dirty="0"/>
              <a:t>~ Anonymous functor</a:t>
            </a:r>
          </a:p>
          <a:p>
            <a:pPr lvl="1"/>
            <a:r>
              <a:rPr lang="en-CZ" dirty="0"/>
              <a:t>Returning from function through templates/auto</a:t>
            </a:r>
          </a:p>
        </p:txBody>
      </p:sp>
      <p:pic>
        <p:nvPicPr>
          <p:cNvPr id="1026" name="Picture 2" descr="Scooby doo mask reveal Meme Generator - Imgflip">
            <a:extLst>
              <a:ext uri="{FF2B5EF4-FFF2-40B4-BE49-F238E27FC236}">
                <a16:creationId xmlns:a16="http://schemas.microsoft.com/office/drawing/2014/main" id="{E0198D59-5ACE-DA50-04F6-BEC88891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2996952"/>
            <a:ext cx="2787773" cy="37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E406-8D53-2100-EA2E-745AAEAFC635}"/>
              </a:ext>
            </a:extLst>
          </p:cNvPr>
          <p:cNvSpPr txBox="1"/>
          <p:nvPr/>
        </p:nvSpPr>
        <p:spPr>
          <a:xfrm>
            <a:off x="8977187" y="4430735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lambda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65F71-B6B8-FA5D-94D5-1B7B948B8742}"/>
              </a:ext>
            </a:extLst>
          </p:cNvPr>
          <p:cNvSpPr txBox="1"/>
          <p:nvPr/>
        </p:nvSpPr>
        <p:spPr>
          <a:xfrm>
            <a:off x="8974732" y="6289250"/>
            <a:ext cx="1111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functor</a:t>
            </a:r>
          </a:p>
        </p:txBody>
      </p:sp>
    </p:spTree>
    <p:extLst>
      <p:ext uri="{BB962C8B-B14F-4D97-AF65-F5344CB8AC3E}">
        <p14:creationId xmlns:p14="http://schemas.microsoft.com/office/powerpoint/2010/main" val="39860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1F1C-318E-16F7-3B73-FE94C671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6648-4017-FDD9-1DB3-916F3999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special object behaving like a function</a:t>
            </a:r>
          </a:p>
          <a:p>
            <a:r>
              <a:rPr lang="en-CZ" dirty="0"/>
              <a:t>Defines </a:t>
            </a:r>
            <a:r>
              <a:rPr lang="en-CZ" dirty="0">
                <a:latin typeface="+mj-lt"/>
              </a:rPr>
              <a:t>operator()</a:t>
            </a:r>
          </a:p>
          <a:p>
            <a:r>
              <a:rPr lang="en-CZ" dirty="0"/>
              <a:t>Can hold its state</a:t>
            </a:r>
          </a:p>
        </p:txBody>
      </p:sp>
    </p:spTree>
    <p:extLst>
      <p:ext uri="{BB962C8B-B14F-4D97-AF65-F5344CB8AC3E}">
        <p14:creationId xmlns:p14="http://schemas.microsoft.com/office/powerpoint/2010/main" val="3950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88C-BEA5-DB53-3499-E8222808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2C2F-E028-7643-A932-E0FDA45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#include &lt;algorithm&gt;</a:t>
            </a:r>
          </a:p>
          <a:p>
            <a:r>
              <a:rPr lang="en-CZ" dirty="0"/>
              <a:t>A library defining functions for variaty of purposes</a:t>
            </a:r>
          </a:p>
          <a:p>
            <a:pPr lvl="1"/>
            <a:r>
              <a:rPr lang="en-CZ" dirty="0"/>
              <a:t>sort, make_heap, set_intersection</a:t>
            </a:r>
          </a:p>
          <a:p>
            <a:r>
              <a:rPr lang="en-CZ" dirty="0"/>
              <a:t>Define range through iterators</a:t>
            </a:r>
          </a:p>
          <a:p>
            <a:pPr lvl="1"/>
            <a:r>
              <a:rPr lang="en-CZ" dirty="0"/>
              <a:t>Anything iterator-like (iterators, pointers, …)</a:t>
            </a:r>
          </a:p>
          <a:p>
            <a:r>
              <a:rPr lang="en-CZ" dirty="0"/>
              <a:t>Define action through function/functor/lambda</a:t>
            </a:r>
          </a:p>
          <a:p>
            <a:pPr lvl="1"/>
            <a:r>
              <a:rPr lang="en-GB" dirty="0"/>
              <a:t>A</a:t>
            </a:r>
            <a:r>
              <a:rPr lang="en-CZ" dirty="0"/>
              <a:t>nything function-like (functions, functors, …)</a:t>
            </a:r>
          </a:p>
          <a:p>
            <a:r>
              <a:rPr lang="en-CZ" dirty="0">
                <a:sym typeface="Wingdings" pitchFamily="2" charset="2"/>
              </a:rPr>
              <a:t> ranges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1373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CFCE-BD8D-AEB1-E3BD-7871864C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88622" cy="1020762"/>
          </a:xfrm>
        </p:spPr>
        <p:txBody>
          <a:bodyPr>
            <a:normAutofit/>
          </a:bodyPr>
          <a:lstStyle/>
          <a:p>
            <a:r>
              <a:rPr lang="en-CZ" sz="2800" dirty="0"/>
              <a:t>Homeworks: Fix Previous Homeworks Using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51F4-167D-A00E-9802-CA21878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Dictionary (ex06)</a:t>
            </a:r>
          </a:p>
          <a:p>
            <a:r>
              <a:rPr lang="en-CZ" dirty="0"/>
              <a:t>Simple People Database (ex06, Recodex)</a:t>
            </a:r>
          </a:p>
          <a:p>
            <a:pPr lvl="1"/>
            <a:r>
              <a:rPr lang="en-CZ" dirty="0"/>
              <a:t>Add a function that can do multiple things through a single iteration</a:t>
            </a:r>
          </a:p>
          <a:p>
            <a:pPr lvl="2"/>
            <a:r>
              <a:rPr lang="en-CZ" dirty="0"/>
              <a:t>Use functors (or somethings similar)</a:t>
            </a:r>
          </a:p>
          <a:p>
            <a:pPr lvl="2"/>
            <a:r>
              <a:rPr lang="en-CZ" dirty="0"/>
              <a:t>Gather min, max, sum, avg, …</a:t>
            </a:r>
          </a:p>
          <a:p>
            <a:r>
              <a:rPr lang="en-CZ" dirty="0"/>
              <a:t>Sorting in Polymorphic Vector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92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10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Smaller HW – 15 points, 15/11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2167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Large homework: Calculator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Deadline: 23/12/20223​ 23:59</a:t>
            </a:r>
          </a:p>
          <a:p>
            <a:r>
              <a:rPr lang="en-US" dirty="0"/>
              <a:t>25 points</a:t>
            </a:r>
          </a:p>
          <a:p>
            <a:pPr lvl="1"/>
            <a:r>
              <a:rPr lang="en-US" dirty="0"/>
              <a:t>Functionality: 15 points</a:t>
            </a:r>
          </a:p>
          <a:p>
            <a:pPr lvl="1"/>
            <a:r>
              <a:rPr lang="en-US" dirty="0"/>
              <a:t>Tests &amp; code culture:  10 points</a:t>
            </a:r>
          </a:p>
          <a:p>
            <a:pPr lvl="2"/>
            <a:r>
              <a:rPr lang="en-US" dirty="0"/>
              <a:t>2/3 of points gained for functionality</a:t>
            </a:r>
          </a:p>
          <a:p>
            <a:r>
              <a:rPr lang="en-US" dirty="0"/>
              <a:t>-10 points per each week (even if partial)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Piškvorky</a:t>
            </a:r>
            <a:r>
              <a:rPr lang="en-US" dirty="0"/>
              <a:t>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905000"/>
            <a:ext cx="4611688" cy="44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Functions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65820" y="1732160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real</a:t>
            </a:r>
            <a:r>
              <a:rPr lang="en-US" dirty="0">
                <a:latin typeface="Consolas" panose="020B0609020204030204" pitchFamily="49" charset="0"/>
              </a:rPr>
              <a:t>_;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void print(int v)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print(double v)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r>
              <a:rPr lang="en-US" dirty="0">
                <a:latin typeface="Consolas" panose="020B0609020204030204" pitchFamily="49" charset="0"/>
              </a:rPr>
              <a:t>void print(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string &amp;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0516" y="1732160"/>
            <a:ext cx="6092825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 T&gt;</a:t>
            </a:r>
            <a:br>
              <a:rPr lang="cs-CZ" dirty="0">
                <a:latin typeface="Consolas" panose="020B0609020204030204" pitchFamily="49" charset="0"/>
              </a:rPr>
            </a:br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real_;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im</a:t>
            </a:r>
            <a:r>
              <a:rPr lang="en-US" b="1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T&gt;</a:t>
            </a:r>
          </a:p>
          <a:p>
            <a:r>
              <a:rPr lang="cs-CZ" dirty="0">
                <a:latin typeface="Consolas" panose="020B0609020204030204" pitchFamily="49" charset="0"/>
              </a:rPr>
              <a:t>void 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T &amp;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cs-CZ" dirty="0">
                <a:latin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Classes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1488593" y="1556792"/>
            <a:ext cx="96490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container_wrapper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;</a:t>
            </a:r>
            <a:br>
              <a:rPr lang="en-US" sz="1600" b="1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public: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dirty="0">
                <a:latin typeface="Consolas" panose="020B0609020204030204" pitchFamily="49" charset="0"/>
              </a:rPr>
              <a:t>&amp; 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b="1" dirty="0">
                <a:latin typeface="Consolas" panose="020B0609020204030204" pitchFamily="49" charset="0"/>
              </a:rPr>
              <a:t> &amp;&amp;</a:t>
            </a:r>
            <a:r>
              <a:rPr lang="en-US" sz="1600" dirty="0" err="1">
                <a:latin typeface="Consolas" panose="020B0609020204030204" pitchFamily="49" charset="0"/>
              </a:rPr>
              <a:t>rval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::move(</a:t>
            </a:r>
            <a:r>
              <a:rPr lang="en-US" sz="1600" b="1" dirty="0" err="1">
                <a:latin typeface="Consolas" panose="020B0609020204030204" pitchFamily="49" charset="0"/>
              </a:rPr>
              <a:t>rval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return </a:t>
            </a:r>
            <a:r>
              <a:rPr lang="en-US" sz="1600" dirty="0" err="1">
                <a:latin typeface="Consolas" panose="020B0609020204030204" pitchFamily="49" charset="0"/>
              </a:rPr>
              <a:t>container_holder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Cont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vector_wrapper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::vector&lt;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&gt;&gt;();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vector_wrapper.push_back</a:t>
            </a:r>
            <a:r>
              <a:rPr lang="en-US" sz="1600" dirty="0">
                <a:latin typeface="Consolas" panose="020B0609020204030204" pitchFamily="49" charset="0"/>
              </a:rPr>
              <a:t>(3);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vector&lt;T&gt;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</p:txBody>
      </p:sp>
    </p:spTree>
    <p:extLst>
      <p:ext uri="{BB962C8B-B14F-4D97-AF65-F5344CB8AC3E}">
        <p14:creationId xmlns:p14="http://schemas.microsoft.com/office/powerpoint/2010/main" val="24024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2162</TotalTime>
  <Words>8425</Words>
  <Application>Microsoft Macintosh PowerPoint</Application>
  <PresentationFormat>Custom</PresentationFormat>
  <Paragraphs>1140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10</vt:lpstr>
      <vt:lpstr>Reminder</vt:lpstr>
      <vt:lpstr>2nd Large homework: Calculator</vt:lpstr>
      <vt:lpstr>Piškvorky feedback</vt:lpstr>
      <vt:lpstr>Templates</vt:lpstr>
      <vt:lpstr>Template Functions</vt:lpstr>
      <vt:lpstr>Template Classes</vt:lpstr>
      <vt:lpstr>Homework – vector&lt;T&gt;</vt:lpstr>
      <vt:lpstr>Programming in C++ - lab 9</vt:lpstr>
      <vt:lpstr>Improvements And Feedback</vt:lpstr>
      <vt:lpstr>Reminder</vt:lpstr>
      <vt:lpstr>Iterators</vt:lpstr>
      <vt:lpstr>Lambdas</vt:lpstr>
      <vt:lpstr>Functors</vt:lpstr>
      <vt:lpstr>Algorithms</vt:lpstr>
      <vt:lpstr>Homeworks: Fix Previous Homeworks Using Algorithms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215</cp:revision>
  <cp:lastPrinted>2022-12-05T20:40:25Z</cp:lastPrinted>
  <dcterms:created xsi:type="dcterms:W3CDTF">2021-09-30T06:52:15Z</dcterms:created>
  <dcterms:modified xsi:type="dcterms:W3CDTF">2022-12-05T21:22:35Z</dcterms:modified>
</cp:coreProperties>
</file>